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1" r:id="rId7"/>
    <p:sldId id="263" r:id="rId8"/>
    <p:sldId id="264" r:id="rId9"/>
    <p:sldId id="270" r:id="rId10"/>
    <p:sldId id="266" r:id="rId11"/>
    <p:sldId id="267"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8FB47-6927-1944-837B-00FC9494B2C0}" v="17" dt="2023-06-30T11:30:43.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52"/>
    <p:restoredTop sz="96327"/>
  </p:normalViewPr>
  <p:slideViewPr>
    <p:cSldViewPr snapToGrid="0">
      <p:cViewPr varScale="1">
        <p:scale>
          <a:sx n="93" d="100"/>
          <a:sy n="93" d="100"/>
        </p:scale>
        <p:origin x="232"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3C2B2-3DC8-8CB4-10E5-3109CED296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08E3FAD-2582-7B59-65F6-0586661FD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E7A45BE-83AA-A5BE-E4B0-99935E1B9898}"/>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A3BA87B5-050C-0FB2-CB50-AFFD2A3568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10E478-D126-A552-D829-D3F9DF922D69}"/>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277771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22BF8-F0CC-3FFE-4277-611CC44E5D0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594A28-81CD-C4BF-C166-C05A837A55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23FCFE-C666-9522-E45F-FE72A0F5C473}"/>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23F0DF7D-A9F5-5475-FB35-0816E785D3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EDA413-7F73-0AB1-4BDA-6AA6CA7ECF3D}"/>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259730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14BCC11-56AA-6B80-243D-0669606350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258B2B-067D-4E03-104C-5C631CBF3F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90A77B-CBCD-295E-71A0-7779BCC1FBF3}"/>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49FD0C73-0BB2-3E99-8D5B-E40ED2D818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BB0998-57BB-5356-AE19-23A076B82574}"/>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122031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FA9E0D-3ACA-10D4-CAF1-87252F7E54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DD8AD1-1DFD-8CA6-A11C-63850FADFDE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50A5F1-6A1D-6BC3-0EA1-26A59A1E6D7B}"/>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77CFA346-1B61-65E0-F2EE-AF840F4218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D1B59C-308C-0120-BFDC-C41F2D818D77}"/>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12089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79D1C-EE27-9F67-E6C6-CEFD58D61CD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955D90-65F3-43BB-78BA-4EFF3A432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BC26EB-0DC4-771C-5EAB-D029BFEA5484}"/>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725CC7B7-C272-D47A-9220-03F2ACD44A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F3C8E2-4103-58F6-54D4-93ECF4271AF9}"/>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165241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A47AA-2976-3928-A8F8-1E3753B75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5FEA17-AC35-67B6-CDD6-B9FE1419D7C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2E8C63-B68C-300E-46B5-A5733EEC69B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AA0508-1F76-F344-1648-007A6AAB0610}"/>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079F3F9A-F091-B100-A3B0-BCFF0124F3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B61C24-8663-B848-CB7A-BC7367D587C2}"/>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92971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9CA7B-4C36-BF85-29D8-672B4836C5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54EF717-1136-9FB4-E278-11274AF1D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FECE28-BA0C-A41F-7A8B-A4A2DB9DFE4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5AB1D76-1EE2-D0FE-A3AE-171BFCFC9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99987F-8280-7A0C-C4E3-2F32CB8B4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5EFF08-B984-4162-EBCF-A4A087F215C6}"/>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8" name="Espace réservé du pied de page 7">
            <a:extLst>
              <a:ext uri="{FF2B5EF4-FFF2-40B4-BE49-F238E27FC236}">
                <a16:creationId xmlns:a16="http://schemas.microsoft.com/office/drawing/2014/main" id="{864A8C65-0DAD-BD88-1DFD-D4C907A2190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1F433D8-11FB-2170-F8EB-98D6C457529A}"/>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258481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63435-4DB1-AC72-1B7F-6322D56736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90D78C-4610-92AD-742D-E9382A13C1A3}"/>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4" name="Espace réservé du pied de page 3">
            <a:extLst>
              <a:ext uri="{FF2B5EF4-FFF2-40B4-BE49-F238E27FC236}">
                <a16:creationId xmlns:a16="http://schemas.microsoft.com/office/drawing/2014/main" id="{A8A8376E-13ED-0617-1D48-6D25D190049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C06C5D7-8D47-6C3D-52FA-46582368AF22}"/>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9433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027E44-A8A8-092D-0174-0CED30627E85}"/>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3" name="Espace réservé du pied de page 2">
            <a:extLst>
              <a:ext uri="{FF2B5EF4-FFF2-40B4-BE49-F238E27FC236}">
                <a16:creationId xmlns:a16="http://schemas.microsoft.com/office/drawing/2014/main" id="{1FDB0CEC-C6E4-4D94-D6A3-5FF68EDB7B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A697E69-93E1-4217-A1AD-2D0A86874A00}"/>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274195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2DFAD-4BA8-4B40-D00B-96B83FEB3C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71101E4-BC08-9402-5098-A4F14BCE1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A8C8B82-26BB-AE23-0F9C-C60675161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23F77A-AAE3-3DF4-30ED-809C6503A6FD}"/>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AEFECF12-A5D5-B40A-6948-70567C2086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EB975B-35AA-EA9C-D597-03EE388A9F22}"/>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198232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4CF51-EBAE-9B2F-EA2F-3F18FB21AB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5C6C62-1A7D-FB4D-ED98-AC0CBE052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137263D-A68B-220F-287D-806BB378B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5884CD-5FFB-BE10-5A87-A14BACA5BFB1}"/>
              </a:ext>
            </a:extLst>
          </p:cNvPr>
          <p:cNvSpPr>
            <a:spLocks noGrp="1"/>
          </p:cNvSpPr>
          <p:nvPr>
            <p:ph type="dt" sz="half" idx="10"/>
          </p:nvPr>
        </p:nvSpPr>
        <p:spPr/>
        <p:txBody>
          <a:bodyPr/>
          <a:lstStyle/>
          <a:p>
            <a:fld id="{289886AB-9BCB-9B4E-B5DC-C523CC22B8C9}"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137D8509-B5B7-8494-3C48-2F47B6E721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046B3F-B577-EB23-20E3-66B41EA09AA9}"/>
              </a:ext>
            </a:extLst>
          </p:cNvPr>
          <p:cNvSpPr>
            <a:spLocks noGrp="1"/>
          </p:cNvSpPr>
          <p:nvPr>
            <p:ph type="sldNum" sz="quarter" idx="12"/>
          </p:nvPr>
        </p:nvSpPr>
        <p:spPr/>
        <p:txBody>
          <a:bodyPr/>
          <a:lstStyle/>
          <a:p>
            <a:fld id="{AA8AA333-8CF5-6E4E-B497-F820DC9E56CF}" type="slidenum">
              <a:rPr lang="fr-FR" smtClean="0"/>
              <a:t>‹N°›</a:t>
            </a:fld>
            <a:endParaRPr lang="fr-FR"/>
          </a:p>
        </p:txBody>
      </p:sp>
    </p:spTree>
    <p:extLst>
      <p:ext uri="{BB962C8B-B14F-4D97-AF65-F5344CB8AC3E}">
        <p14:creationId xmlns:p14="http://schemas.microsoft.com/office/powerpoint/2010/main" val="72684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68C015-899F-594C-49D5-C59076540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98150B-6CC8-E608-71E8-64212B4EE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7525E3-30B6-FE32-12AA-280B981E2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886AB-9BCB-9B4E-B5DC-C523CC22B8C9}"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E5BF045D-EAB5-D258-AC3F-1158F90271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8A42CE-A99D-3F5A-7FE4-19D05F614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AA333-8CF5-6E4E-B497-F820DC9E56CF}" type="slidenum">
              <a:rPr lang="fr-FR" smtClean="0"/>
              <a:t>‹N°›</a:t>
            </a:fld>
            <a:endParaRPr lang="fr-FR"/>
          </a:p>
        </p:txBody>
      </p:sp>
    </p:spTree>
    <p:extLst>
      <p:ext uri="{BB962C8B-B14F-4D97-AF65-F5344CB8AC3E}">
        <p14:creationId xmlns:p14="http://schemas.microsoft.com/office/powerpoint/2010/main" val="316497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harlie et la chocolaterie (TMC) : Johnny Depp s'est inspiré de  personnalités improbables pour le rôle de Willy Wonka">
            <a:extLst>
              <a:ext uri="{FF2B5EF4-FFF2-40B4-BE49-F238E27FC236}">
                <a16:creationId xmlns:a16="http://schemas.microsoft.com/office/drawing/2014/main" id="{5EA7A51A-AF4D-11FA-7379-CA523757C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2" r="35483"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E519E1C-7595-1FE0-191B-B5D17DA7DE71}"/>
              </a:ext>
            </a:extLst>
          </p:cNvPr>
          <p:cNvSpPr>
            <a:spLocks noGrp="1"/>
          </p:cNvSpPr>
          <p:nvPr>
            <p:ph type="ctrTitle"/>
          </p:nvPr>
        </p:nvSpPr>
        <p:spPr>
          <a:xfrm>
            <a:off x="477981" y="1122363"/>
            <a:ext cx="4023360" cy="3204134"/>
          </a:xfrm>
        </p:spPr>
        <p:txBody>
          <a:bodyPr anchor="b">
            <a:normAutofit/>
          </a:bodyPr>
          <a:lstStyle/>
          <a:p>
            <a:r>
              <a:rPr lang="fr-FR" sz="6600" dirty="0">
                <a:latin typeface="Bradley Hand ITC" panose="020F0502020204030204" pitchFamily="34" charset="0"/>
                <a:cs typeface="Bradley Hand ITC" panose="020F0502020204030204" pitchFamily="34" charset="0"/>
              </a:rPr>
              <a:t>Camp baladin 2023</a:t>
            </a:r>
          </a:p>
        </p:txBody>
      </p:sp>
      <p:sp>
        <p:nvSpPr>
          <p:cNvPr id="3" name="Sous-titre 2">
            <a:extLst>
              <a:ext uri="{FF2B5EF4-FFF2-40B4-BE49-F238E27FC236}">
                <a16:creationId xmlns:a16="http://schemas.microsoft.com/office/drawing/2014/main" id="{CFC7C20F-48EE-AC93-EC41-D330D38A5A9D}"/>
              </a:ext>
            </a:extLst>
          </p:cNvPr>
          <p:cNvSpPr>
            <a:spLocks noGrp="1"/>
          </p:cNvSpPr>
          <p:nvPr>
            <p:ph type="subTitle" idx="1"/>
          </p:nvPr>
        </p:nvSpPr>
        <p:spPr>
          <a:xfrm>
            <a:off x="477980" y="4872922"/>
            <a:ext cx="4023359" cy="1208141"/>
          </a:xfrm>
        </p:spPr>
        <p:txBody>
          <a:bodyPr>
            <a:normAutofit/>
          </a:bodyPr>
          <a:lstStyle/>
          <a:p>
            <a:r>
              <a:rPr lang="fr-FR" sz="2000" dirty="0">
                <a:latin typeface="Bradley Hand ITC" panose="03070402050302030203" pitchFamily="66" charset="77"/>
              </a:rPr>
              <a:t>Charlie et la chocolaterie</a:t>
            </a:r>
          </a:p>
        </p:txBody>
      </p:sp>
      <p:sp>
        <p:nvSpPr>
          <p:cNvPr id="1039" name="Rectangle 10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1" name="Rectangle 10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260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AutoShape 4" descr="Poussière Magique étincelante. Sur Un Fond Noir Texturé. Abstrait De  Célébration De Petites Particules De Poussière étincelantes Et étoiles.  Effet Magique Festif. | Vecteur Premium">
            <a:extLst>
              <a:ext uri="{FF2B5EF4-FFF2-40B4-BE49-F238E27FC236}">
                <a16:creationId xmlns:a16="http://schemas.microsoft.com/office/drawing/2014/main" id="{DB4EB4B8-B31D-8C0B-0DD6-51FEAF02D417}"/>
              </a:ext>
            </a:extLst>
          </p:cNvPr>
          <p:cNvSpPr>
            <a:spLocks noGrp="1" noChangeAspect="1" noChangeArrowheads="1"/>
          </p:cNvSpPr>
          <p:nvPr>
            <p:ph type="title"/>
          </p:nvPr>
        </p:nvSpPr>
        <p:spPr bwMode="auto">
          <a:xfrm>
            <a:off x="831873" y="235625"/>
            <a:ext cx="5620812" cy="146338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b" anchorCtr="0" compatLnSpc="1">
            <a:prstTxWarp prst="textNoShape">
              <a:avLst/>
            </a:prstTxWarp>
            <a:normAutofit fontScale="90000"/>
          </a:bodyPr>
          <a:lstStyle/>
          <a:p>
            <a:br>
              <a:rPr lang="fr-FR" sz="4000" dirty="0">
                <a:solidFill>
                  <a:schemeClr val="bg1"/>
                </a:solidFill>
                <a:latin typeface="Bradley Hand ITC" panose="03070402050302030203" pitchFamily="66" charset="77"/>
              </a:rPr>
            </a:br>
            <a:br>
              <a:rPr lang="fr-FR" sz="4000" dirty="0">
                <a:solidFill>
                  <a:schemeClr val="bg1"/>
                </a:solidFill>
                <a:latin typeface="Bradley Hand ITC" panose="03070402050302030203" pitchFamily="66" charset="77"/>
              </a:rPr>
            </a:br>
            <a:r>
              <a:rPr lang="fr-FR" sz="4000" b="1" dirty="0">
                <a:solidFill>
                  <a:schemeClr val="bg1"/>
                </a:solidFill>
                <a:latin typeface="Bradley Hand ITC" panose="03070402050302030203" pitchFamily="66" charset="77"/>
              </a:rPr>
              <a:t>Quel va être votre but durant ce fameux camp ?</a:t>
            </a:r>
            <a:endParaRPr lang="fr-FR" sz="3800" b="1" dirty="0">
              <a:solidFill>
                <a:schemeClr val="bg1"/>
              </a:solidFill>
            </a:endParaRPr>
          </a:p>
        </p:txBody>
      </p:sp>
      <p:cxnSp>
        <p:nvCxnSpPr>
          <p:cNvPr id="5129" name="Straight Connector 512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06F209A-83DA-5AA1-5210-8AECCC879391}"/>
              </a:ext>
            </a:extLst>
          </p:cNvPr>
          <p:cNvSpPr>
            <a:spLocks noGrp="1"/>
          </p:cNvSpPr>
          <p:nvPr>
            <p:ph idx="1"/>
          </p:nvPr>
        </p:nvSpPr>
        <p:spPr>
          <a:xfrm>
            <a:off x="897769" y="1909192"/>
            <a:ext cx="4586513" cy="3647710"/>
          </a:xfrm>
        </p:spPr>
        <p:txBody>
          <a:bodyPr anchor="ctr">
            <a:normAutofit/>
          </a:bodyPr>
          <a:lstStyle/>
          <a:p>
            <a:pPr marL="0" indent="0">
              <a:buNone/>
            </a:pPr>
            <a:r>
              <a:rPr lang="fr-FR" sz="2000" b="1" dirty="0">
                <a:solidFill>
                  <a:schemeClr val="bg1"/>
                </a:solidFill>
                <a:latin typeface="Bradley Hand ITC" panose="03070402050302030203" pitchFamily="66" charset="77"/>
              </a:rPr>
              <a:t>=&gt; </a:t>
            </a:r>
            <a:r>
              <a:rPr lang="fr-BE" sz="2000" b="1" dirty="0">
                <a:solidFill>
                  <a:schemeClr val="bg1"/>
                </a:solidFill>
                <a:latin typeface="Bradley Hand ITC" panose="03070402050302030203" pitchFamily="66" charset="77"/>
              </a:rPr>
              <a:t>Vous avez récemment reçu </a:t>
            </a:r>
            <a:r>
              <a:rPr lang="fr-BE" sz="2000" b="1" i="0" u="none" strike="noStrike" dirty="0">
                <a:solidFill>
                  <a:schemeClr val="bg1"/>
                </a:solidFill>
                <a:effectLst/>
                <a:latin typeface="Bradley Hand ITC" panose="03070402050302030203" pitchFamily="66" charset="77"/>
              </a:rPr>
              <a:t>un ticket d’or dans votre boite aux lettres qui vous permet d’avoir accès à la fabrique de Charlie et la chocolaterie. Cependant, nous avons rencontré un problème dans la mécanique de la chocolaterie… Nous avons donc besoin de vous pour réparer les machines et remettre tout ça en ordre ! </a:t>
            </a:r>
          </a:p>
          <a:p>
            <a:pPr marL="0" indent="0">
              <a:buNone/>
            </a:pPr>
            <a:r>
              <a:rPr lang="fr-BE" sz="2000" b="1" i="0" u="none" strike="noStrike" dirty="0">
                <a:solidFill>
                  <a:schemeClr val="bg1"/>
                </a:solidFill>
                <a:effectLst/>
                <a:latin typeface="Bradley Hand ITC" panose="03070402050302030203" pitchFamily="66" charset="77"/>
              </a:rPr>
              <a:t>Chaque jour, vous allez devoir </a:t>
            </a:r>
            <a:r>
              <a:rPr lang="fr-BE" sz="2000" b="1" i="0" u="none" strike="noStrike" dirty="0">
                <a:solidFill>
                  <a:srgbClr val="FF0000"/>
                </a:solidFill>
                <a:effectLst/>
                <a:latin typeface="Bradley Hand ITC" panose="03070402050302030203" pitchFamily="66" charset="77"/>
              </a:rPr>
              <a:t>récupérer de la poussière magique</a:t>
            </a:r>
            <a:r>
              <a:rPr lang="fr-BE" sz="2000" b="1" i="0" u="none" strike="noStrike" dirty="0">
                <a:solidFill>
                  <a:schemeClr val="bg1"/>
                </a:solidFill>
                <a:effectLst/>
                <a:latin typeface="Bradley Hand ITC" panose="03070402050302030203" pitchFamily="66" charset="77"/>
              </a:rPr>
              <a:t> pour réparer cet univers fantastique.</a:t>
            </a:r>
            <a:endParaRPr lang="fr-FR" sz="2000" b="1" dirty="0">
              <a:solidFill>
                <a:schemeClr val="bg1"/>
              </a:solidFill>
              <a:latin typeface="Bradley Hand ITC" panose="03070402050302030203" pitchFamily="66" charset="77"/>
            </a:endParaRPr>
          </a:p>
        </p:txBody>
      </p:sp>
      <p:pic>
        <p:nvPicPr>
          <p:cNvPr id="6" name="Image 5" descr="Une image contenant feu d’artifice, espace, Univers&#10;&#10;Description générée automatiquement">
            <a:extLst>
              <a:ext uri="{FF2B5EF4-FFF2-40B4-BE49-F238E27FC236}">
                <a16:creationId xmlns:a16="http://schemas.microsoft.com/office/drawing/2014/main" id="{215DE3D4-1C1F-400C-661D-3E83541DF559}"/>
              </a:ext>
            </a:extLst>
          </p:cNvPr>
          <p:cNvPicPr>
            <a:picLocks noChangeAspect="1"/>
          </p:cNvPicPr>
          <p:nvPr/>
        </p:nvPicPr>
        <p:blipFill rotWithShape="1">
          <a:blip r:embed="rId2"/>
          <a:srcRect t="9867" r="-3" b="1945"/>
          <a:stretch/>
        </p:blipFill>
        <p:spPr>
          <a:xfrm>
            <a:off x="6525453" y="1"/>
            <a:ext cx="5666547" cy="3398024"/>
          </a:xfrm>
          <a:prstGeom prst="rect">
            <a:avLst/>
          </a:prstGeom>
        </p:spPr>
      </p:pic>
      <p:cxnSp>
        <p:nvCxnSpPr>
          <p:cNvPr id="5131" name="Straight Connector 5130">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La réplique du ticket d'or dans Charlie et la chocolaterie | Spotern">
            <a:extLst>
              <a:ext uri="{FF2B5EF4-FFF2-40B4-BE49-F238E27FC236}">
                <a16:creationId xmlns:a16="http://schemas.microsoft.com/office/drawing/2014/main" id="{338ADC09-596D-7403-DA90-A37F366F7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75" b="-1"/>
          <a:stretch/>
        </p:blipFill>
        <p:spPr bwMode="auto">
          <a:xfrm>
            <a:off x="6522277" y="3398024"/>
            <a:ext cx="5669723" cy="346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9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Image 5" descr="Une image contenant habits, Visage humain, personne, sourire&#10;&#10;Description générée automatiquement">
            <a:extLst>
              <a:ext uri="{FF2B5EF4-FFF2-40B4-BE49-F238E27FC236}">
                <a16:creationId xmlns:a16="http://schemas.microsoft.com/office/drawing/2014/main" id="{1D139591-3F6D-BCCF-EE23-3680C5663B22}"/>
              </a:ext>
            </a:extLst>
          </p:cNvPr>
          <p:cNvPicPr>
            <a:picLocks noChangeAspect="1"/>
          </p:cNvPicPr>
          <p:nvPr/>
        </p:nvPicPr>
        <p:blipFill>
          <a:blip r:embed="rId2"/>
          <a:stretch>
            <a:fillRect/>
          </a:stretch>
        </p:blipFill>
        <p:spPr>
          <a:xfrm>
            <a:off x="-2346" y="422874"/>
            <a:ext cx="5666547" cy="6012251"/>
          </a:xfrm>
          <a:prstGeom prst="rect">
            <a:avLst/>
          </a:prstGeom>
        </p:spPr>
      </p:pic>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BD673578-FDE9-7CFD-5405-85B71ACBE1A9}"/>
              </a:ext>
            </a:extLst>
          </p:cNvPr>
          <p:cNvSpPr>
            <a:spLocks noGrp="1"/>
          </p:cNvSpPr>
          <p:nvPr>
            <p:ph idx="1"/>
          </p:nvPr>
        </p:nvSpPr>
        <p:spPr>
          <a:xfrm>
            <a:off x="6523494" y="422874"/>
            <a:ext cx="4718303" cy="5284787"/>
          </a:xfrm>
        </p:spPr>
        <p:txBody>
          <a:bodyPr>
            <a:normAutofit fontScale="77500" lnSpcReduction="20000"/>
          </a:bodyPr>
          <a:lstStyle/>
          <a:p>
            <a:pPr marL="0" indent="0">
              <a:buNone/>
            </a:pPr>
            <a:r>
              <a:rPr lang="fr-FR" sz="3600" b="1" dirty="0">
                <a:solidFill>
                  <a:schemeClr val="bg1"/>
                </a:solidFill>
                <a:latin typeface="Bradley Hand ITC" panose="03070402050302030203" pitchFamily="66" charset="77"/>
              </a:rPr>
              <a:t>Rassurez-vous, vous ne serez pas tout seul durant ces 6 petits dodos: </a:t>
            </a:r>
            <a:endParaRPr lang="fr-FR" b="1" dirty="0">
              <a:solidFill>
                <a:schemeClr val="bg1"/>
              </a:solidFill>
              <a:latin typeface="Bradley Hand ITC" panose="03070402050302030203" pitchFamily="66" charset="77"/>
            </a:endParaRPr>
          </a:p>
          <a:p>
            <a:r>
              <a:rPr lang="fr-FR" b="1" u="sng" dirty="0">
                <a:solidFill>
                  <a:schemeClr val="bg1"/>
                </a:solidFill>
                <a:latin typeface="Bradley Hand ITC" panose="03070402050302030203" pitchFamily="66" charset="77"/>
              </a:rPr>
              <a:t>Vous serez accompagné de</a:t>
            </a:r>
            <a:r>
              <a:rPr lang="fr-FR" b="1" dirty="0">
                <a:solidFill>
                  <a:schemeClr val="bg1"/>
                </a:solidFill>
                <a:latin typeface="Bradley Hand ITC" panose="03070402050302030203" pitchFamily="66" charset="77"/>
              </a:rPr>
              <a:t>: </a:t>
            </a:r>
          </a:p>
          <a:p>
            <a:endParaRPr lang="fr-FR" b="1" dirty="0">
              <a:solidFill>
                <a:schemeClr val="bg1"/>
              </a:solidFill>
              <a:latin typeface="Bradley Hand ITC" panose="03070402050302030203" pitchFamily="66" charset="77"/>
            </a:endParaRPr>
          </a:p>
          <a:p>
            <a:r>
              <a:rPr lang="fr-FR" b="1" dirty="0">
                <a:solidFill>
                  <a:schemeClr val="bg1"/>
                </a:solidFill>
                <a:latin typeface="Bradley Hand ITC" panose="03070402050302030203" pitchFamily="66" charset="77"/>
              </a:rPr>
              <a:t>➡️ </a:t>
            </a:r>
            <a:r>
              <a:rPr lang="fr-FR" b="1" dirty="0" err="1">
                <a:solidFill>
                  <a:schemeClr val="bg1"/>
                </a:solidFill>
                <a:latin typeface="Bradley Hand ITC" panose="03070402050302030203" pitchFamily="66" charset="77"/>
              </a:rPr>
              <a:t>Ailurus</a:t>
            </a:r>
            <a:r>
              <a:rPr lang="fr-FR" b="1" dirty="0">
                <a:solidFill>
                  <a:schemeClr val="bg1"/>
                </a:solidFill>
                <a:latin typeface="Bradley Hand ITC" panose="03070402050302030203" pitchFamily="66" charset="77"/>
              </a:rPr>
              <a:t> </a:t>
            </a:r>
          </a:p>
          <a:p>
            <a:r>
              <a:rPr lang="fr-FR" b="1" dirty="0">
                <a:solidFill>
                  <a:schemeClr val="bg1"/>
                </a:solidFill>
                <a:latin typeface="Bradley Hand ITC" panose="03070402050302030203" pitchFamily="66" charset="77"/>
              </a:rPr>
              <a:t>➡️ </a:t>
            </a:r>
            <a:r>
              <a:rPr lang="fr-FR" b="1" dirty="0" err="1">
                <a:solidFill>
                  <a:schemeClr val="bg1"/>
                </a:solidFill>
                <a:latin typeface="Bradley Hand ITC" panose="03070402050302030203" pitchFamily="66" charset="77"/>
              </a:rPr>
              <a:t>Azara</a:t>
            </a:r>
            <a:endParaRPr lang="fr-FR" b="1" dirty="0">
              <a:solidFill>
                <a:schemeClr val="bg1"/>
              </a:solidFill>
              <a:latin typeface="Bradley Hand ITC" panose="03070402050302030203" pitchFamily="66" charset="77"/>
            </a:endParaRPr>
          </a:p>
          <a:p>
            <a:r>
              <a:rPr lang="fr-FR" b="1" dirty="0">
                <a:solidFill>
                  <a:schemeClr val="bg1"/>
                </a:solidFill>
                <a:latin typeface="Bradley Hand ITC" panose="03070402050302030203" pitchFamily="66" charset="77"/>
              </a:rPr>
              <a:t>➡️ Colibri</a:t>
            </a:r>
          </a:p>
          <a:p>
            <a:r>
              <a:rPr lang="fr-FR" b="1" dirty="0">
                <a:solidFill>
                  <a:schemeClr val="bg1"/>
                </a:solidFill>
                <a:latin typeface="Bradley Hand ITC" panose="03070402050302030203" pitchFamily="66" charset="77"/>
              </a:rPr>
              <a:t>➡️ </a:t>
            </a:r>
            <a:r>
              <a:rPr lang="fr-FR" b="1" dirty="0" err="1">
                <a:solidFill>
                  <a:schemeClr val="bg1"/>
                </a:solidFill>
                <a:latin typeface="Bradley Hand ITC" panose="03070402050302030203" pitchFamily="66" charset="77"/>
              </a:rPr>
              <a:t>Chickaree</a:t>
            </a:r>
            <a:r>
              <a:rPr lang="fr-FR" b="1" dirty="0">
                <a:solidFill>
                  <a:schemeClr val="bg1"/>
                </a:solidFill>
                <a:latin typeface="Bradley Hand ITC" panose="03070402050302030203" pitchFamily="66" charset="77"/>
              </a:rPr>
              <a:t> </a:t>
            </a:r>
          </a:p>
          <a:p>
            <a:r>
              <a:rPr lang="fr-FR" b="1" dirty="0">
                <a:solidFill>
                  <a:schemeClr val="bg1"/>
                </a:solidFill>
                <a:latin typeface="Bradley Hand ITC" panose="03070402050302030203" pitchFamily="66" charset="77"/>
              </a:rPr>
              <a:t>➡️ Falco </a:t>
            </a:r>
          </a:p>
          <a:p>
            <a:endParaRPr lang="fr-FR" sz="2100" b="1" dirty="0">
              <a:solidFill>
                <a:schemeClr val="bg1"/>
              </a:solidFill>
              <a:latin typeface="Bradley Hand ITC" panose="03070402050302030203" pitchFamily="66" charset="77"/>
            </a:endParaRPr>
          </a:p>
          <a:p>
            <a:r>
              <a:rPr lang="fr-FR" sz="2600" b="1" u="sng" dirty="0">
                <a:solidFill>
                  <a:schemeClr val="bg1"/>
                </a:solidFill>
                <a:latin typeface="Bradley Hand ITC" panose="03070402050302030203" pitchFamily="66" charset="77"/>
              </a:rPr>
              <a:t>Ainsi que </a:t>
            </a:r>
            <a:r>
              <a:rPr lang="fr-FR" sz="2600" b="1" dirty="0">
                <a:solidFill>
                  <a:schemeClr val="bg1"/>
                </a:solidFill>
                <a:latin typeface="Bradley Hand ITC" panose="03070402050302030203" pitchFamily="66" charset="77"/>
              </a:rPr>
              <a:t>; </a:t>
            </a:r>
          </a:p>
          <a:p>
            <a:endParaRPr lang="fr-FR" b="1" dirty="0">
              <a:solidFill>
                <a:schemeClr val="bg1"/>
              </a:solidFill>
              <a:latin typeface="Bradley Hand ITC" panose="03070402050302030203" pitchFamily="66" charset="77"/>
            </a:endParaRPr>
          </a:p>
          <a:p>
            <a:r>
              <a:rPr lang="fr-FR" b="1" dirty="0">
                <a:solidFill>
                  <a:schemeClr val="bg1"/>
                </a:solidFill>
                <a:latin typeface="Bradley Hand ITC" panose="03070402050302030203" pitchFamily="66" charset="77"/>
              </a:rPr>
              <a:t>➡️ leur super team d’</a:t>
            </a:r>
            <a:r>
              <a:rPr lang="fr-FR" b="1" dirty="0" err="1">
                <a:solidFill>
                  <a:schemeClr val="bg1"/>
                </a:solidFill>
                <a:latin typeface="Bradley Hand ITC" panose="03070402050302030203" pitchFamily="66" charset="77"/>
              </a:rPr>
              <a:t>intendant.es</a:t>
            </a:r>
            <a:r>
              <a:rPr lang="fr-FR" b="1" dirty="0">
                <a:solidFill>
                  <a:schemeClr val="bg1"/>
                </a:solidFill>
                <a:latin typeface="Bradley Hand ITC" panose="03070402050302030203" pitchFamily="66" charset="77"/>
              </a:rPr>
              <a:t> </a:t>
            </a:r>
          </a:p>
          <a:p>
            <a:r>
              <a:rPr lang="fr-FR" b="1" dirty="0">
                <a:solidFill>
                  <a:schemeClr val="bg1"/>
                </a:solidFill>
                <a:latin typeface="Bradley Hand ITC" panose="03070402050302030203" pitchFamily="66" charset="77"/>
              </a:rPr>
              <a:t>➡️ leur super team de </a:t>
            </a:r>
            <a:r>
              <a:rPr lang="fr-FR" b="1" dirty="0" err="1">
                <a:solidFill>
                  <a:schemeClr val="bg1"/>
                </a:solidFill>
                <a:latin typeface="Bradley Hand ITC" panose="03070402050302030203" pitchFamily="66" charset="77"/>
              </a:rPr>
              <a:t>pios</a:t>
            </a:r>
            <a:endParaRPr lang="fr-FR" b="1" dirty="0">
              <a:solidFill>
                <a:schemeClr val="bg1"/>
              </a:solidFill>
              <a:latin typeface="Bradley Hand ITC" panose="03070402050302030203" pitchFamily="66" charset="77"/>
            </a:endParaRPr>
          </a:p>
          <a:p>
            <a:endParaRPr lang="fr-FR" sz="8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57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itation de WILLY WONKA À CHARLIE BUCKET (personnage de fiction) :  répliques et dialogues de WILLY WONKA À CHARLIE BUCKET">
            <a:extLst>
              <a:ext uri="{FF2B5EF4-FFF2-40B4-BE49-F238E27FC236}">
                <a16:creationId xmlns:a16="http://schemas.microsoft.com/office/drawing/2014/main" id="{DE372536-23EF-3EFA-EC18-DB2514ABD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44" b="22744"/>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CC39E63D-49C0-DD19-AD5A-ABA5AFA395C7}"/>
              </a:ext>
            </a:extLst>
          </p:cNvPr>
          <p:cNvSpPr>
            <a:spLocks noGrp="1"/>
          </p:cNvSpPr>
          <p:nvPr>
            <p:ph idx="1"/>
          </p:nvPr>
        </p:nvSpPr>
        <p:spPr>
          <a:xfrm>
            <a:off x="838200" y="900545"/>
            <a:ext cx="3822189" cy="5276418"/>
          </a:xfrm>
        </p:spPr>
        <p:txBody>
          <a:bodyPr>
            <a:normAutofit/>
          </a:bodyPr>
          <a:lstStyle/>
          <a:p>
            <a:pPr marL="0" indent="0" algn="ctr">
              <a:buNone/>
            </a:pPr>
            <a:r>
              <a:rPr lang="fr-FR" sz="4000" dirty="0">
                <a:latin typeface="Bradley Hand ITC" panose="03070402050302030203" pitchFamily="66" charset="77"/>
              </a:rPr>
              <a:t>Nous avons déjà hâte de te retrouver en Août pour vivre cette expérience inoubliable avec toute la ribambelle</a:t>
            </a:r>
          </a:p>
          <a:p>
            <a:pPr marL="0" indent="0" algn="ctr">
              <a:buNone/>
            </a:pPr>
            <a:r>
              <a:rPr lang="fr-FR" sz="4000" dirty="0">
                <a:latin typeface="Bradley Hand ITC" panose="03070402050302030203" pitchFamily="66" charset="77"/>
              </a:rPr>
              <a:t>&lt;3</a:t>
            </a:r>
          </a:p>
        </p:txBody>
      </p:sp>
    </p:spTree>
    <p:extLst>
      <p:ext uri="{BB962C8B-B14F-4D97-AF65-F5344CB8AC3E}">
        <p14:creationId xmlns:p14="http://schemas.microsoft.com/office/powerpoint/2010/main" val="18634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072C422-7DEE-2597-EEB8-8AA13CB3464F}"/>
              </a:ext>
            </a:extLst>
          </p:cNvPr>
          <p:cNvSpPr>
            <a:spLocks noGrp="1"/>
          </p:cNvSpPr>
          <p:nvPr>
            <p:ph type="title"/>
          </p:nvPr>
        </p:nvSpPr>
        <p:spPr>
          <a:xfrm>
            <a:off x="838201" y="1641752"/>
            <a:ext cx="4394200" cy="1323439"/>
          </a:xfrm>
        </p:spPr>
        <p:txBody>
          <a:bodyPr anchor="t">
            <a:normAutofit/>
          </a:bodyPr>
          <a:lstStyle/>
          <a:p>
            <a:r>
              <a:rPr lang="fr-FR" sz="4000" dirty="0">
                <a:solidFill>
                  <a:schemeClr val="bg1"/>
                </a:solidFill>
                <a:latin typeface="Bradley Hand ITC" panose="03070402050302030203" pitchFamily="66" charset="77"/>
              </a:rPr>
              <a:t>Où partons-nous ? </a:t>
            </a:r>
          </a:p>
        </p:txBody>
      </p:sp>
      <p:sp>
        <p:nvSpPr>
          <p:cNvPr id="4" name="Espace réservé du contenu 3">
            <a:extLst>
              <a:ext uri="{FF2B5EF4-FFF2-40B4-BE49-F238E27FC236}">
                <a16:creationId xmlns:a16="http://schemas.microsoft.com/office/drawing/2014/main" id="{17B97CA6-E5BD-4E36-16B9-0479F8997909}"/>
              </a:ext>
            </a:extLst>
          </p:cNvPr>
          <p:cNvSpPr>
            <a:spLocks noGrp="1"/>
          </p:cNvSpPr>
          <p:nvPr>
            <p:ph idx="1"/>
          </p:nvPr>
        </p:nvSpPr>
        <p:spPr>
          <a:xfrm>
            <a:off x="838201" y="3146400"/>
            <a:ext cx="4394200" cy="2454300"/>
          </a:xfrm>
        </p:spPr>
        <p:txBody>
          <a:bodyPr>
            <a:normAutofit fontScale="77500" lnSpcReduction="20000"/>
          </a:bodyPr>
          <a:lstStyle/>
          <a:p>
            <a:pPr marL="0" indent="0">
              <a:buNone/>
            </a:pPr>
            <a:r>
              <a:rPr lang="fr-BE" sz="7000" dirty="0">
                <a:solidFill>
                  <a:srgbClr val="7030A0"/>
                </a:solidFill>
                <a:effectLst/>
                <a:latin typeface="Bradley Hand ITC" panose="03070402050302030203" pitchFamily="66" charset="77"/>
              </a:rPr>
              <a:t>À </a:t>
            </a:r>
            <a:r>
              <a:rPr lang="fr-BE" sz="7000" dirty="0" err="1">
                <a:solidFill>
                  <a:srgbClr val="7030A0"/>
                </a:solidFill>
                <a:effectLst/>
                <a:latin typeface="Bradley Hand ITC" panose="03070402050302030203" pitchFamily="66" charset="77"/>
              </a:rPr>
              <a:t>Beaufays</a:t>
            </a:r>
            <a:r>
              <a:rPr lang="fr-BE" sz="7000" dirty="0">
                <a:solidFill>
                  <a:srgbClr val="7030A0"/>
                </a:solidFill>
                <a:effectLst/>
                <a:latin typeface="Bradley Hand ITC" panose="03070402050302030203" pitchFamily="66" charset="77"/>
              </a:rPr>
              <a:t> </a:t>
            </a:r>
          </a:p>
          <a:p>
            <a:pPr marL="0" indent="0">
              <a:buNone/>
            </a:pPr>
            <a:endParaRPr lang="fr-BE" sz="4000" dirty="0">
              <a:solidFill>
                <a:srgbClr val="7030A0"/>
              </a:solidFill>
              <a:latin typeface="Bradley Hand ITC" panose="03070402050302030203" pitchFamily="66" charset="77"/>
            </a:endParaRPr>
          </a:p>
          <a:p>
            <a:pPr marL="0" indent="0">
              <a:buNone/>
            </a:pPr>
            <a:r>
              <a:rPr lang="fr-BE" sz="4000" dirty="0">
                <a:solidFill>
                  <a:schemeClr val="bg1"/>
                </a:solidFill>
                <a:effectLst/>
                <a:latin typeface="Bradley Hand ITC" panose="03070402050302030203" pitchFamily="66" charset="77"/>
              </a:rPr>
              <a:t>Dans la commune Belge de Chaudfontaine </a:t>
            </a:r>
            <a:r>
              <a:rPr lang="fr-BE" sz="4000" dirty="0" err="1">
                <a:solidFill>
                  <a:schemeClr val="bg1"/>
                </a:solidFill>
                <a:effectLst/>
                <a:latin typeface="Bradley Hand ITC" panose="03070402050302030203" pitchFamily="66" charset="77"/>
              </a:rPr>
              <a:t>située</a:t>
            </a:r>
            <a:r>
              <a:rPr lang="fr-BE" sz="4000" dirty="0">
                <a:solidFill>
                  <a:schemeClr val="bg1"/>
                </a:solidFill>
                <a:effectLst/>
                <a:latin typeface="Bradley Hand ITC" panose="03070402050302030203" pitchFamily="66" charset="77"/>
              </a:rPr>
              <a:t> en </a:t>
            </a:r>
            <a:r>
              <a:rPr lang="fr-BE" sz="4000" dirty="0" err="1">
                <a:solidFill>
                  <a:schemeClr val="bg1"/>
                </a:solidFill>
                <a:effectLst/>
                <a:latin typeface="Bradley Hand ITC" panose="03070402050302030203" pitchFamily="66" charset="77"/>
              </a:rPr>
              <a:t>région</a:t>
            </a:r>
            <a:r>
              <a:rPr lang="fr-BE" sz="4000" dirty="0">
                <a:solidFill>
                  <a:schemeClr val="bg1"/>
                </a:solidFill>
                <a:effectLst/>
                <a:latin typeface="Bradley Hand ITC" panose="03070402050302030203" pitchFamily="66" charset="77"/>
              </a:rPr>
              <a:t> wallonne. </a:t>
            </a:r>
            <a:endParaRPr lang="fr-FR" sz="2400" dirty="0">
              <a:solidFill>
                <a:schemeClr val="bg1">
                  <a:alpha val="80000"/>
                </a:schemeClr>
              </a:solidFill>
            </a:endParaRPr>
          </a:p>
        </p:txBody>
      </p:sp>
      <p:pic>
        <p:nvPicPr>
          <p:cNvPr id="2052" name="Picture 4" descr="La chasse aux tickets d'or est ouverte ! - PresseLib">
            <a:extLst>
              <a:ext uri="{FF2B5EF4-FFF2-40B4-BE49-F238E27FC236}">
                <a16:creationId xmlns:a16="http://schemas.microsoft.com/office/drawing/2014/main" id="{F16CCDF4-CE4D-5C20-8C46-34608CA544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28" r="32865"/>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060" name="Freeform: Shape 2059">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3525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nuage, plein air, ciel, sol&#10;&#10;Description générée automatiquement">
            <a:extLst>
              <a:ext uri="{FF2B5EF4-FFF2-40B4-BE49-F238E27FC236}">
                <a16:creationId xmlns:a16="http://schemas.microsoft.com/office/drawing/2014/main" id="{D86F06E3-005E-F38D-1708-1812F7B0DC9F}"/>
              </a:ext>
            </a:extLst>
          </p:cNvPr>
          <p:cNvPicPr>
            <a:picLocks noChangeAspect="1"/>
          </p:cNvPicPr>
          <p:nvPr/>
        </p:nvPicPr>
        <p:blipFill rotWithShape="1">
          <a:blip r:embed="rId2"/>
          <a:srcRect t="11609" b="46203"/>
          <a:stretch/>
        </p:blipFill>
        <p:spPr>
          <a:xfrm>
            <a:off x="20" y="-22"/>
            <a:ext cx="12191977" cy="6858022"/>
          </a:xfrm>
          <a:prstGeom prst="rect">
            <a:avLst/>
          </a:prstGeom>
        </p:spPr>
      </p:pic>
      <p:sp>
        <p:nvSpPr>
          <p:cNvPr id="1047" name="Rectangle 104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ous-titre 6">
            <a:extLst>
              <a:ext uri="{FF2B5EF4-FFF2-40B4-BE49-F238E27FC236}">
                <a16:creationId xmlns:a16="http://schemas.microsoft.com/office/drawing/2014/main" id="{97BCE535-786E-C098-9A1E-675E4B389FF3}"/>
              </a:ext>
            </a:extLst>
          </p:cNvPr>
          <p:cNvSpPr>
            <a:spLocks noGrp="1"/>
          </p:cNvSpPr>
          <p:nvPr>
            <p:ph type="subTitle" idx="1"/>
          </p:nvPr>
        </p:nvSpPr>
        <p:spPr>
          <a:xfrm>
            <a:off x="3438143" y="381000"/>
            <a:ext cx="5315714" cy="734130"/>
          </a:xfrm>
        </p:spPr>
        <p:txBody>
          <a:bodyPr anchor="b">
            <a:normAutofit fontScale="92500"/>
          </a:bodyPr>
          <a:lstStyle/>
          <a:p>
            <a:pPr algn="l"/>
            <a:r>
              <a:rPr lang="fr-FR" sz="4000" b="1" dirty="0">
                <a:solidFill>
                  <a:srgbClr val="7030A0"/>
                </a:solidFill>
                <a:latin typeface="Bradley Hand ITC" panose="03070402050302030203" pitchFamily="66" charset="77"/>
              </a:rPr>
              <a:t>À quoi ça va ressembler ? </a:t>
            </a:r>
          </a:p>
        </p:txBody>
      </p:sp>
      <p:sp>
        <p:nvSpPr>
          <p:cNvPr id="1049" name="Rectangle 104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42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Espace réservé du contenu 12" descr="Une image contenant plein air, nuage, herbe, ciel&#10;&#10;Description générée automatiquement">
            <a:extLst>
              <a:ext uri="{FF2B5EF4-FFF2-40B4-BE49-F238E27FC236}">
                <a16:creationId xmlns:a16="http://schemas.microsoft.com/office/drawing/2014/main" id="{69B46F7E-B3BB-4B53-7F00-E67ADF94FCCD}"/>
              </a:ext>
            </a:extLst>
          </p:cNvPr>
          <p:cNvPicPr>
            <a:picLocks noGrp="1" noChangeAspect="1"/>
          </p:cNvPicPr>
          <p:nvPr>
            <p:ph idx="1"/>
          </p:nvPr>
        </p:nvPicPr>
        <p:blipFill rotWithShape="1">
          <a:blip r:embed="rId2"/>
          <a:srcRect t="13302" b="47171"/>
          <a:stretch/>
        </p:blipFill>
        <p:spPr>
          <a:xfrm>
            <a:off x="457200" y="457200"/>
            <a:ext cx="11277600" cy="5943600"/>
          </a:xfrm>
          <a:prstGeom prst="rect">
            <a:avLst/>
          </a:prstGeom>
        </p:spPr>
      </p:pic>
    </p:spTree>
    <p:extLst>
      <p:ext uri="{BB962C8B-B14F-4D97-AF65-F5344CB8AC3E}">
        <p14:creationId xmlns:p14="http://schemas.microsoft.com/office/powerpoint/2010/main" val="329968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EE9893-E198-3AAF-1C8C-C162A3BC6DB3}"/>
              </a:ext>
            </a:extLst>
          </p:cNvPr>
          <p:cNvSpPr>
            <a:spLocks noGrp="1"/>
          </p:cNvSpPr>
          <p:nvPr>
            <p:ph type="title"/>
          </p:nvPr>
        </p:nvSpPr>
        <p:spPr>
          <a:xfrm>
            <a:off x="6343650" y="3962400"/>
            <a:ext cx="5505814" cy="1690409"/>
          </a:xfrm>
        </p:spPr>
        <p:txBody>
          <a:bodyPr vert="horz" lIns="91440" tIns="45720" rIns="91440" bIns="45720" rtlCol="0" anchor="b">
            <a:normAutofit/>
          </a:bodyPr>
          <a:lstStyle/>
          <a:p>
            <a:endParaRPr lang="en-US" kern="1200">
              <a:solidFill>
                <a:schemeClr val="tx1"/>
              </a:solidFill>
              <a:latin typeface="+mj-lt"/>
              <a:ea typeface="+mj-ea"/>
              <a:cs typeface="+mj-cs"/>
            </a:endParaRPr>
          </a:p>
        </p:txBody>
      </p:sp>
      <p:pic>
        <p:nvPicPr>
          <p:cNvPr id="6148" name="Picture 4" descr="Charlie Et La Chocolaterie, Willy Wonka, Charlie Seau PNG - Charlie Et La  Chocolaterie, Willy Wonka, Charlie Seau transparentes | PNG gratuit">
            <a:extLst>
              <a:ext uri="{FF2B5EF4-FFF2-40B4-BE49-F238E27FC236}">
                <a16:creationId xmlns:a16="http://schemas.microsoft.com/office/drawing/2014/main" id="{C85E8FA1-A665-06B2-4DB8-DC6A3AD44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4130040"/>
            <a:ext cx="4384312" cy="2727960"/>
          </a:xfrm>
          <a:prstGeom prst="rect">
            <a:avLst/>
          </a:prstGeom>
          <a:noFill/>
          <a:extLst>
            <a:ext uri="{909E8E84-426E-40DD-AFC4-6F175D3DCCD1}">
              <a14:hiddenFill xmlns:a14="http://schemas.microsoft.com/office/drawing/2010/main">
                <a:solidFill>
                  <a:srgbClr val="FFFFFF"/>
                </a:solidFill>
              </a14:hiddenFill>
            </a:ext>
          </a:extLst>
        </p:spPr>
      </p:pic>
      <p:pic>
        <p:nvPicPr>
          <p:cNvPr id="9" name="Espace réservé du contenu 8" descr="Une image contenant plafond, intérieur, Poubelle, mur&#10;&#10;Description générée automatiquement">
            <a:extLst>
              <a:ext uri="{FF2B5EF4-FFF2-40B4-BE49-F238E27FC236}">
                <a16:creationId xmlns:a16="http://schemas.microsoft.com/office/drawing/2014/main" id="{E45F8F3A-EC9F-86FB-C980-5EB031EF3B30}"/>
              </a:ext>
            </a:extLst>
          </p:cNvPr>
          <p:cNvPicPr>
            <a:picLocks noGrp="1" noChangeAspect="1"/>
          </p:cNvPicPr>
          <p:nvPr>
            <p:ph idx="1"/>
          </p:nvPr>
        </p:nvPicPr>
        <p:blipFill rotWithShape="1">
          <a:blip r:embed="rId3"/>
          <a:srcRect l="-369" t="22399" b="16164"/>
          <a:stretch/>
        </p:blipFill>
        <p:spPr>
          <a:xfrm>
            <a:off x="3785967" y="0"/>
            <a:ext cx="8402985" cy="6858000"/>
          </a:xfrm>
        </p:spPr>
      </p:pic>
      <p:sp>
        <p:nvSpPr>
          <p:cNvPr id="10" name="ZoneTexte 9">
            <a:extLst>
              <a:ext uri="{FF2B5EF4-FFF2-40B4-BE49-F238E27FC236}">
                <a16:creationId xmlns:a16="http://schemas.microsoft.com/office/drawing/2014/main" id="{32BE0008-B18A-1D1E-5EE4-22342CBE8E80}"/>
              </a:ext>
            </a:extLst>
          </p:cNvPr>
          <p:cNvSpPr txBox="1"/>
          <p:nvPr/>
        </p:nvSpPr>
        <p:spPr>
          <a:xfrm>
            <a:off x="426720" y="1281410"/>
            <a:ext cx="2788920" cy="2123658"/>
          </a:xfrm>
          <a:prstGeom prst="rect">
            <a:avLst/>
          </a:prstGeom>
          <a:noFill/>
        </p:spPr>
        <p:txBody>
          <a:bodyPr wrap="square" rtlCol="0">
            <a:spAutoFit/>
          </a:bodyPr>
          <a:lstStyle/>
          <a:p>
            <a:pPr algn="ctr"/>
            <a:r>
              <a:rPr lang="fr-FR" sz="4400" b="1" dirty="0">
                <a:solidFill>
                  <a:srgbClr val="7030A0"/>
                </a:solidFill>
                <a:latin typeface="Bradley Hand ITC" panose="03070402050302030203" pitchFamily="66" charset="77"/>
              </a:rPr>
              <a:t>Mais où va-t-on dormir ? </a:t>
            </a:r>
          </a:p>
        </p:txBody>
      </p:sp>
    </p:spTree>
    <p:extLst>
      <p:ext uri="{BB962C8B-B14F-4D97-AF65-F5344CB8AC3E}">
        <p14:creationId xmlns:p14="http://schemas.microsoft.com/office/powerpoint/2010/main" val="174393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2" name="Freeform: Shape 4111">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Tarte Missi, Charlie Et La Chocolaterie, Willy Wonka PNG - Tarte Missi,  Charlie Et La Chocolaterie, Willy Wonka transparentes | PNG gratuit">
            <a:extLst>
              <a:ext uri="{FF2B5EF4-FFF2-40B4-BE49-F238E27FC236}">
                <a16:creationId xmlns:a16="http://schemas.microsoft.com/office/drawing/2014/main" id="{A8DA2D60-EEE0-EAED-C9BF-8BAE1253BC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8686" y="1919729"/>
            <a:ext cx="3887515" cy="3018541"/>
          </a:xfrm>
          <a:prstGeom prst="rect">
            <a:avLst/>
          </a:prstGeom>
          <a:noFill/>
          <a:extLst>
            <a:ext uri="{909E8E84-426E-40DD-AFC4-6F175D3DCCD1}">
              <a14:hiddenFill xmlns:a14="http://schemas.microsoft.com/office/drawing/2010/main">
                <a:solidFill>
                  <a:srgbClr val="FFFFFF"/>
                </a:solidFill>
              </a14:hiddenFill>
            </a:ext>
          </a:extLst>
        </p:spPr>
      </p:pic>
      <p:grpSp>
        <p:nvGrpSpPr>
          <p:cNvPr id="4114" name="Group 4113">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411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1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2" name="ZoneTexte 11">
            <a:extLst>
              <a:ext uri="{FF2B5EF4-FFF2-40B4-BE49-F238E27FC236}">
                <a16:creationId xmlns:a16="http://schemas.microsoft.com/office/drawing/2014/main" id="{6B9B6D77-DAFE-3B5B-29FA-DEEA8CFB2CB4}"/>
              </a:ext>
            </a:extLst>
          </p:cNvPr>
          <p:cNvSpPr txBox="1"/>
          <p:nvPr/>
        </p:nvSpPr>
        <p:spPr>
          <a:xfrm>
            <a:off x="2096402" y="536579"/>
            <a:ext cx="5898001" cy="1077218"/>
          </a:xfrm>
          <a:prstGeom prst="rect">
            <a:avLst/>
          </a:prstGeom>
          <a:noFill/>
        </p:spPr>
        <p:txBody>
          <a:bodyPr wrap="square" rtlCol="0">
            <a:spAutoFit/>
          </a:bodyPr>
          <a:lstStyle/>
          <a:p>
            <a:pPr algn="ctr"/>
            <a:r>
              <a:rPr lang="fr-FR" sz="3200" b="1" dirty="0">
                <a:solidFill>
                  <a:srgbClr val="7030A0"/>
                </a:solidFill>
                <a:latin typeface="Bradley Hand ITC" panose="03070402050302030203" pitchFamily="66" charset="77"/>
              </a:rPr>
              <a:t>Bon, on ne va pas tout te dévoiler pour autant ! </a:t>
            </a:r>
          </a:p>
        </p:txBody>
      </p:sp>
      <p:sp>
        <p:nvSpPr>
          <p:cNvPr id="13" name="ZoneTexte 12">
            <a:extLst>
              <a:ext uri="{FF2B5EF4-FFF2-40B4-BE49-F238E27FC236}">
                <a16:creationId xmlns:a16="http://schemas.microsoft.com/office/drawing/2014/main" id="{0078D6C3-6DF8-3119-824D-92518F8510E3}"/>
              </a:ext>
            </a:extLst>
          </p:cNvPr>
          <p:cNvSpPr txBox="1"/>
          <p:nvPr/>
        </p:nvSpPr>
        <p:spPr>
          <a:xfrm>
            <a:off x="3076899" y="5421081"/>
            <a:ext cx="3909302" cy="954107"/>
          </a:xfrm>
          <a:prstGeom prst="rect">
            <a:avLst/>
          </a:prstGeom>
          <a:noFill/>
        </p:spPr>
        <p:txBody>
          <a:bodyPr wrap="square" rtlCol="0">
            <a:spAutoFit/>
          </a:bodyPr>
          <a:lstStyle/>
          <a:p>
            <a:pPr algn="ctr"/>
            <a:r>
              <a:rPr lang="fr-FR" sz="2800" dirty="0">
                <a:solidFill>
                  <a:srgbClr val="7030A0"/>
                </a:solidFill>
                <a:latin typeface="Bradley Hand ITC" panose="03070402050302030203" pitchFamily="66" charset="77"/>
              </a:rPr>
              <a:t>Un peu de surprise quand même ;)</a:t>
            </a:r>
          </a:p>
        </p:txBody>
      </p:sp>
    </p:spTree>
    <p:extLst>
      <p:ext uri="{BB962C8B-B14F-4D97-AF65-F5344CB8AC3E}">
        <p14:creationId xmlns:p14="http://schemas.microsoft.com/office/powerpoint/2010/main" val="300729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choses à savoir sur Charlie et la chocolaterie">
            <a:extLst>
              <a:ext uri="{FF2B5EF4-FFF2-40B4-BE49-F238E27FC236}">
                <a16:creationId xmlns:a16="http://schemas.microsoft.com/office/drawing/2014/main" id="{11EFF453-EF19-D395-5515-0D7C40C6B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8" r="1948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FAA39CC0-02C6-8005-773D-FE64639DBD35}"/>
              </a:ext>
            </a:extLst>
          </p:cNvPr>
          <p:cNvSpPr>
            <a:spLocks noGrp="1"/>
          </p:cNvSpPr>
          <p:nvPr>
            <p:ph idx="1"/>
          </p:nvPr>
        </p:nvSpPr>
        <p:spPr>
          <a:xfrm>
            <a:off x="284018" y="872836"/>
            <a:ext cx="3822189" cy="5387254"/>
          </a:xfrm>
        </p:spPr>
        <p:txBody>
          <a:bodyPr>
            <a:normAutofit fontScale="92500" lnSpcReduction="20000"/>
          </a:bodyPr>
          <a:lstStyle/>
          <a:p>
            <a:pPr marL="0" indent="0">
              <a:buNone/>
            </a:pPr>
            <a:r>
              <a:rPr lang="fr-FR" sz="3200" b="1" dirty="0">
                <a:latin typeface="Bradley Hand ITC" panose="03070402050302030203" pitchFamily="66" charset="77"/>
              </a:rPr>
              <a:t>Mais quand partons-nous ?</a:t>
            </a:r>
          </a:p>
          <a:p>
            <a:pPr marL="0" indent="0">
              <a:buNone/>
            </a:pPr>
            <a:endParaRPr lang="fr-FR" sz="3200" b="1" dirty="0">
              <a:latin typeface="Bradley Hand ITC" panose="03070402050302030203" pitchFamily="66" charset="77"/>
            </a:endParaRPr>
          </a:p>
          <a:p>
            <a:r>
              <a:rPr lang="fr-FR" sz="3200" b="1" dirty="0">
                <a:latin typeface="Bradley Hand ITC" panose="03070402050302030203" pitchFamily="66" charset="77"/>
              </a:rPr>
              <a:t>On attend vos loulous le vendredi </a:t>
            </a:r>
            <a:r>
              <a:rPr lang="fr-FR" sz="3200" b="1" dirty="0">
                <a:solidFill>
                  <a:srgbClr val="FF0000"/>
                </a:solidFill>
                <a:latin typeface="Bradley Hand ITC" panose="03070402050302030203" pitchFamily="66" charset="77"/>
              </a:rPr>
              <a:t>4 août à 18H </a:t>
            </a:r>
            <a:r>
              <a:rPr lang="fr-FR" sz="3200" b="1" dirty="0">
                <a:latin typeface="Bradley Hand ITC" panose="03070402050302030203" pitchFamily="66" charset="77"/>
              </a:rPr>
              <a:t>jusqu’au </a:t>
            </a:r>
            <a:r>
              <a:rPr lang="fr-FR" sz="3200" b="1" dirty="0">
                <a:solidFill>
                  <a:srgbClr val="FF0000"/>
                </a:solidFill>
                <a:latin typeface="Bradley Hand ITC" panose="03070402050302030203" pitchFamily="66" charset="77"/>
              </a:rPr>
              <a:t>11 août à 12H</a:t>
            </a:r>
            <a:r>
              <a:rPr lang="fr-FR" sz="3200" b="1" dirty="0">
                <a:latin typeface="Bradley Hand ITC" panose="03070402050302030203" pitchFamily="66" charset="77"/>
              </a:rPr>
              <a:t> pour passer un</a:t>
            </a:r>
          </a:p>
          <a:p>
            <a:pPr marL="0" indent="0">
              <a:buNone/>
            </a:pPr>
            <a:r>
              <a:rPr lang="fr-FR" sz="3200" b="1" dirty="0">
                <a:latin typeface="Bradley Hand ITC" panose="03070402050302030203" pitchFamily="66" charset="77"/>
              </a:rPr>
              <a:t>camp de folie !</a:t>
            </a:r>
          </a:p>
          <a:p>
            <a:pPr marL="0" indent="0">
              <a:buNone/>
            </a:pPr>
            <a:endParaRPr lang="fr-FR" sz="3200" b="1" dirty="0">
              <a:latin typeface="Bradley Hand ITC" panose="03070402050302030203" pitchFamily="66" charset="77"/>
            </a:endParaRPr>
          </a:p>
          <a:p>
            <a:r>
              <a:rPr lang="fr-FR" sz="3200" b="1" dirty="0">
                <a:latin typeface="Bradley Hand ITC" panose="03070402050302030203" pitchFamily="66" charset="77"/>
              </a:rPr>
              <a:t>Dans les locaux Scouts et Guides de </a:t>
            </a:r>
            <a:r>
              <a:rPr lang="fr-FR" sz="3200" b="1" dirty="0" err="1">
                <a:latin typeface="Bradley Hand ITC" panose="03070402050302030203" pitchFamily="66" charset="77"/>
              </a:rPr>
              <a:t>Beaufays</a:t>
            </a:r>
            <a:r>
              <a:rPr lang="fr-FR" sz="3200" b="1" dirty="0">
                <a:latin typeface="Bradley Hand ITC" panose="03070402050302030203" pitchFamily="66" charset="77"/>
              </a:rPr>
              <a:t> </a:t>
            </a:r>
            <a:endParaRPr lang="fr-FR" sz="3200" b="1" dirty="0"/>
          </a:p>
        </p:txBody>
      </p:sp>
    </p:spTree>
    <p:extLst>
      <p:ext uri="{BB962C8B-B14F-4D97-AF65-F5344CB8AC3E}">
        <p14:creationId xmlns:p14="http://schemas.microsoft.com/office/powerpoint/2010/main" val="40570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 vie de Oompa-Loompa… - Mon jardin chocolate">
            <a:extLst>
              <a:ext uri="{FF2B5EF4-FFF2-40B4-BE49-F238E27FC236}">
                <a16:creationId xmlns:a16="http://schemas.microsoft.com/office/drawing/2014/main" id="{C611343D-E1D4-99B2-18A2-E5DCECC42E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 r="1" b="5405"/>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58" name="Freeform: Shape 2057">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Espace réservé du contenu 2">
            <a:extLst>
              <a:ext uri="{FF2B5EF4-FFF2-40B4-BE49-F238E27FC236}">
                <a16:creationId xmlns:a16="http://schemas.microsoft.com/office/drawing/2014/main" id="{80E60788-7AD4-D615-FFD4-BC50FF1EB1FB}"/>
              </a:ext>
            </a:extLst>
          </p:cNvPr>
          <p:cNvSpPr>
            <a:spLocks noGrp="1"/>
          </p:cNvSpPr>
          <p:nvPr>
            <p:ph idx="1"/>
          </p:nvPr>
        </p:nvSpPr>
        <p:spPr>
          <a:xfrm>
            <a:off x="5173640" y="264654"/>
            <a:ext cx="6140449" cy="2682000"/>
          </a:xfrm>
        </p:spPr>
        <p:txBody>
          <a:bodyPr>
            <a:normAutofit/>
          </a:bodyPr>
          <a:lstStyle/>
          <a:p>
            <a:pPr marL="0" indent="0">
              <a:buNone/>
            </a:pPr>
            <a:r>
              <a:rPr lang="fr-FR" sz="4000" b="1" dirty="0">
                <a:solidFill>
                  <a:schemeClr val="bg1">
                    <a:alpha val="80000"/>
                  </a:schemeClr>
                </a:solidFill>
                <a:latin typeface="Bradley Hand ITC" panose="03070402050302030203" pitchFamily="66" charset="77"/>
              </a:rPr>
              <a:t>Comment se déroule une journée type au camp baladin ?</a:t>
            </a:r>
            <a:endParaRPr lang="ar-AE" sz="4000" b="1" dirty="0">
              <a:solidFill>
                <a:schemeClr val="bg1">
                  <a:alpha val="80000"/>
                </a:schemeClr>
              </a:solidFill>
              <a:latin typeface="Bradley Hand ITC" panose="03070402050302030203" pitchFamily="66" charset="77"/>
            </a:endParaRPr>
          </a:p>
          <a:p>
            <a:endParaRPr lang="fr-FR" sz="2400" dirty="0">
              <a:solidFill>
                <a:schemeClr val="bg1">
                  <a:alpha val="80000"/>
                </a:schemeClr>
              </a:solidFill>
            </a:endParaRPr>
          </a:p>
        </p:txBody>
      </p:sp>
    </p:spTree>
    <p:extLst>
      <p:ext uri="{BB962C8B-B14F-4D97-AF65-F5344CB8AC3E}">
        <p14:creationId xmlns:p14="http://schemas.microsoft.com/office/powerpoint/2010/main" val="274041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 vie de Oompa-Loompa… - Mon jardin chocolate">
            <a:extLst>
              <a:ext uri="{FF2B5EF4-FFF2-40B4-BE49-F238E27FC236}">
                <a16:creationId xmlns:a16="http://schemas.microsoft.com/office/drawing/2014/main" id="{C611343D-E1D4-99B2-18A2-E5DCECC42E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 r="1" b="5405"/>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2053" name="Group 2056">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58" name="Freeform: Shape 2057">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Espace réservé du contenu 2">
            <a:extLst>
              <a:ext uri="{FF2B5EF4-FFF2-40B4-BE49-F238E27FC236}">
                <a16:creationId xmlns:a16="http://schemas.microsoft.com/office/drawing/2014/main" id="{80E60788-7AD4-D615-FFD4-BC50FF1EB1FB}"/>
              </a:ext>
            </a:extLst>
          </p:cNvPr>
          <p:cNvSpPr>
            <a:spLocks noGrp="1"/>
          </p:cNvSpPr>
          <p:nvPr>
            <p:ph idx="1"/>
          </p:nvPr>
        </p:nvSpPr>
        <p:spPr>
          <a:xfrm>
            <a:off x="5173640" y="195382"/>
            <a:ext cx="6140449" cy="2682000"/>
          </a:xfrm>
        </p:spPr>
        <p:txBody>
          <a:bodyPr>
            <a:normAutofit/>
          </a:bodyPr>
          <a:lstStyle/>
          <a:p>
            <a:pPr marL="0" indent="0">
              <a:buNone/>
            </a:pPr>
            <a:r>
              <a:rPr lang="fr-FR" sz="4000" b="1" dirty="0">
                <a:solidFill>
                  <a:schemeClr val="bg1">
                    <a:alpha val="80000"/>
                  </a:schemeClr>
                </a:solidFill>
                <a:latin typeface="Bradley Hand ITC" panose="03070402050302030203" pitchFamily="66" charset="77"/>
              </a:rPr>
              <a:t>Comment se déroule une journée type au camp baladin ?</a:t>
            </a:r>
            <a:endParaRPr lang="ar-AE" sz="4000" b="1" dirty="0">
              <a:solidFill>
                <a:schemeClr val="bg1">
                  <a:alpha val="80000"/>
                </a:schemeClr>
              </a:solidFill>
              <a:latin typeface="Bradley Hand ITC" panose="03070402050302030203" pitchFamily="66" charset="77"/>
            </a:endParaRPr>
          </a:p>
          <a:p>
            <a:endParaRPr lang="fr-FR" sz="2400" dirty="0">
              <a:solidFill>
                <a:schemeClr val="bg1">
                  <a:alpha val="80000"/>
                </a:schemeClr>
              </a:solidFill>
            </a:endParaRPr>
          </a:p>
        </p:txBody>
      </p:sp>
      <p:sp>
        <p:nvSpPr>
          <p:cNvPr id="2" name="ZoneTexte 1">
            <a:extLst>
              <a:ext uri="{FF2B5EF4-FFF2-40B4-BE49-F238E27FC236}">
                <a16:creationId xmlns:a16="http://schemas.microsoft.com/office/drawing/2014/main" id="{0667A62E-B2E3-B047-9ACE-B59B7E0BFD04}"/>
              </a:ext>
            </a:extLst>
          </p:cNvPr>
          <p:cNvSpPr txBox="1"/>
          <p:nvPr/>
        </p:nvSpPr>
        <p:spPr>
          <a:xfrm>
            <a:off x="6414655" y="1861304"/>
            <a:ext cx="5896962" cy="4801314"/>
          </a:xfrm>
          <a:prstGeom prst="rect">
            <a:avLst/>
          </a:prstGeom>
          <a:noFill/>
        </p:spPr>
        <p:txBody>
          <a:bodyPr wrap="square" rtlCol="0">
            <a:spAutoFit/>
          </a:bodyPr>
          <a:lstStyle/>
          <a:p>
            <a:r>
              <a:rPr lang="fr-FR" b="1" dirty="0">
                <a:solidFill>
                  <a:schemeClr val="bg1"/>
                </a:solidFill>
                <a:latin typeface="Bradley Hand ITC" panose="03070402050302030203" pitchFamily="66" charset="77"/>
              </a:rPr>
              <a:t>7h30 : Lever des animatrices.</a:t>
            </a:r>
          </a:p>
          <a:p>
            <a:r>
              <a:rPr lang="fr-FR" b="1" dirty="0">
                <a:solidFill>
                  <a:schemeClr val="bg1"/>
                </a:solidFill>
                <a:latin typeface="Bradley Hand ITC" panose="03070402050302030203" pitchFamily="66" charset="77"/>
              </a:rPr>
              <a:t>8h00 : Lever des baladins</a:t>
            </a:r>
          </a:p>
          <a:p>
            <a:r>
              <a:rPr lang="fr-FR" b="1" dirty="0">
                <a:solidFill>
                  <a:schemeClr val="bg1"/>
                </a:solidFill>
                <a:latin typeface="Bradley Hand ITC" panose="03070402050302030203" pitchFamily="66" charset="77"/>
              </a:rPr>
              <a:t>8H15 : Gym du matin pour se réveiller</a:t>
            </a:r>
          </a:p>
          <a:p>
            <a:r>
              <a:rPr lang="fr-FR" b="1" dirty="0">
                <a:solidFill>
                  <a:schemeClr val="bg1"/>
                </a:solidFill>
                <a:latin typeface="Bradley Hand ITC" panose="03070402050302030203" pitchFamily="66" charset="77"/>
              </a:rPr>
              <a:t>8H30 : Petit déjeuner + services ( vaisselles,</a:t>
            </a:r>
            <a:r>
              <a:rPr lang="mr-IN" b="1" dirty="0">
                <a:solidFill>
                  <a:schemeClr val="bg1"/>
                </a:solidFill>
                <a:latin typeface="Bradley Hand ITC" panose="03070402050302030203" pitchFamily="66" charset="77"/>
              </a:rPr>
              <a:t>…</a:t>
            </a:r>
            <a:r>
              <a:rPr lang="fr-FR" b="1" dirty="0">
                <a:solidFill>
                  <a:schemeClr val="bg1"/>
                </a:solidFill>
                <a:latin typeface="Bradley Hand ITC" panose="03070402050302030203" pitchFamily="66" charset="77"/>
              </a:rPr>
              <a:t>)</a:t>
            </a:r>
          </a:p>
          <a:p>
            <a:r>
              <a:rPr lang="fr-FR" b="1" dirty="0">
                <a:solidFill>
                  <a:schemeClr val="bg1"/>
                </a:solidFill>
                <a:latin typeface="Bradley Hand ITC" panose="03070402050302030203" pitchFamily="66" charset="77"/>
              </a:rPr>
              <a:t>9H30 : Brossage de dents, lavage des mains,...</a:t>
            </a:r>
          </a:p>
          <a:p>
            <a:r>
              <a:rPr lang="fr-FR" b="1" dirty="0">
                <a:solidFill>
                  <a:schemeClr val="bg1"/>
                </a:solidFill>
                <a:latin typeface="Bradley Hand ITC" panose="03070402050302030203" pitchFamily="66" charset="77"/>
              </a:rPr>
              <a:t>9H55 : Rassemblement</a:t>
            </a:r>
          </a:p>
          <a:p>
            <a:r>
              <a:rPr lang="fr-FR" b="1" dirty="0">
                <a:solidFill>
                  <a:schemeClr val="bg1"/>
                </a:solidFill>
                <a:latin typeface="Bradley Hand ITC" panose="03070402050302030203" pitchFamily="66" charset="77"/>
              </a:rPr>
              <a:t>10H : Activités du matin</a:t>
            </a:r>
          </a:p>
          <a:p>
            <a:r>
              <a:rPr lang="fr-FR" b="1" dirty="0">
                <a:solidFill>
                  <a:schemeClr val="bg1"/>
                </a:solidFill>
                <a:latin typeface="Bradley Hand ITC" panose="03070402050302030203" pitchFamily="66" charset="77"/>
              </a:rPr>
              <a:t>12H30 : Dîner + services</a:t>
            </a:r>
          </a:p>
          <a:p>
            <a:r>
              <a:rPr lang="fr-FR" b="1" dirty="0">
                <a:solidFill>
                  <a:schemeClr val="bg1"/>
                </a:solidFill>
                <a:latin typeface="Bradley Hand ITC" panose="03070402050302030203" pitchFamily="66" charset="77"/>
              </a:rPr>
              <a:t>13H30 : </a:t>
            </a:r>
            <a:r>
              <a:rPr lang="fr-FR" b="1" dirty="0" err="1">
                <a:solidFill>
                  <a:schemeClr val="bg1"/>
                </a:solidFill>
                <a:latin typeface="Bradley Hand ITC" panose="03070402050302030203" pitchFamily="66" charset="77"/>
              </a:rPr>
              <a:t>Sièste</a:t>
            </a:r>
            <a:r>
              <a:rPr lang="fr-FR" b="1" dirty="0">
                <a:solidFill>
                  <a:schemeClr val="bg1"/>
                </a:solidFill>
                <a:latin typeface="Bradley Hand ITC" panose="03070402050302030203" pitchFamily="66" charset="77"/>
              </a:rPr>
              <a:t> </a:t>
            </a:r>
          </a:p>
          <a:p>
            <a:r>
              <a:rPr lang="fr-FR" b="1" dirty="0">
                <a:solidFill>
                  <a:schemeClr val="bg1"/>
                </a:solidFill>
                <a:latin typeface="Bradley Hand ITC" panose="03070402050302030203" pitchFamily="66" charset="77"/>
              </a:rPr>
              <a:t>14H/14H30 : Reprise des activités </a:t>
            </a:r>
          </a:p>
          <a:p>
            <a:r>
              <a:rPr lang="fr-FR" b="1" dirty="0">
                <a:solidFill>
                  <a:schemeClr val="bg1"/>
                </a:solidFill>
                <a:latin typeface="Bradley Hand ITC" panose="03070402050302030203" pitchFamily="66" charset="77"/>
              </a:rPr>
              <a:t>16H : Goûter </a:t>
            </a:r>
          </a:p>
          <a:p>
            <a:r>
              <a:rPr lang="fr-FR" b="1" dirty="0">
                <a:solidFill>
                  <a:schemeClr val="bg1"/>
                </a:solidFill>
                <a:latin typeface="Bradley Hand ITC" panose="03070402050302030203" pitchFamily="66" charset="77"/>
              </a:rPr>
              <a:t>16H30 : reprise des activités</a:t>
            </a:r>
          </a:p>
          <a:p>
            <a:r>
              <a:rPr lang="fr-FR" b="1" dirty="0">
                <a:solidFill>
                  <a:schemeClr val="bg1"/>
                </a:solidFill>
                <a:latin typeface="Bradley Hand ITC" panose="03070402050302030203" pitchFamily="66" charset="77"/>
              </a:rPr>
              <a:t>18H : Moment pour se laver</a:t>
            </a:r>
          </a:p>
          <a:p>
            <a:r>
              <a:rPr lang="fr-FR" b="1" dirty="0">
                <a:solidFill>
                  <a:schemeClr val="bg1"/>
                </a:solidFill>
                <a:latin typeface="Bradley Hand ITC" panose="03070402050302030203" pitchFamily="66" charset="77"/>
              </a:rPr>
              <a:t>19H15 : Souper + services</a:t>
            </a:r>
          </a:p>
          <a:p>
            <a:r>
              <a:rPr lang="fr-FR" b="1" dirty="0">
                <a:solidFill>
                  <a:schemeClr val="bg1"/>
                </a:solidFill>
                <a:latin typeface="Bradley Hand ITC" panose="03070402050302030203" pitchFamily="66" charset="77"/>
              </a:rPr>
              <a:t>20H30 : Veillée</a:t>
            </a:r>
          </a:p>
          <a:p>
            <a:r>
              <a:rPr lang="fr-FR" b="1" dirty="0">
                <a:solidFill>
                  <a:schemeClr val="bg1"/>
                </a:solidFill>
                <a:latin typeface="Bradley Hand ITC" panose="03070402050302030203" pitchFamily="66" charset="77"/>
              </a:rPr>
              <a:t>22H00 : Coucher</a:t>
            </a:r>
          </a:p>
          <a:p>
            <a:r>
              <a:rPr lang="fr-FR" b="1" dirty="0">
                <a:solidFill>
                  <a:schemeClr val="bg1"/>
                </a:solidFill>
                <a:latin typeface="Bradley Hand ITC" panose="03070402050302030203" pitchFamily="66" charset="77"/>
              </a:rPr>
              <a:t>22H30 : Couvre feu</a:t>
            </a:r>
          </a:p>
        </p:txBody>
      </p:sp>
    </p:spTree>
    <p:extLst>
      <p:ext uri="{BB962C8B-B14F-4D97-AF65-F5344CB8AC3E}">
        <p14:creationId xmlns:p14="http://schemas.microsoft.com/office/powerpoint/2010/main" val="3310259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351</Words>
  <Application>Microsoft Macintosh PowerPoint</Application>
  <PresentationFormat>Grand écran</PresentationFormat>
  <Paragraphs>53</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Bradley Hand ITC</vt:lpstr>
      <vt:lpstr>Calibri</vt:lpstr>
      <vt:lpstr>Calibri Light</vt:lpstr>
      <vt:lpstr>Thème Office</vt:lpstr>
      <vt:lpstr>Camp baladin 2023</vt:lpstr>
      <vt:lpstr>Où partons-nous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Quel va être votre but durant ce fameux camp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baladin 2023</dc:title>
  <dc:creator>gaelle grosjean</dc:creator>
  <cp:lastModifiedBy>gaelle grosjean</cp:lastModifiedBy>
  <cp:revision>2</cp:revision>
  <dcterms:created xsi:type="dcterms:W3CDTF">2023-06-26T20:25:06Z</dcterms:created>
  <dcterms:modified xsi:type="dcterms:W3CDTF">2023-06-30T11:33:26Z</dcterms:modified>
</cp:coreProperties>
</file>